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Lst>
  <p:sldSz cx="9144000" cy="5143500" type="screen16x9"/>
  <p:notesSz cx="6858000" cy="9144000"/>
  <p:embeddedFontLst>
    <p:embeddedFont>
      <p:font typeface="Open Sans" panose="020B0604020202020204" charset="0"/>
      <p:regular r:id="rId18"/>
      <p:bold r:id="rId19"/>
      <p:italic r:id="rId20"/>
      <p:boldItalic r:id="rId21"/>
    </p:embeddedFont>
    <p:embeddedFont>
      <p:font typeface="PT Sans Narrow"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6" d="100"/>
          <a:sy n="106" d="100"/>
        </p:scale>
        <p:origin x="782" y="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dc41257f1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dc41257f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e1b98402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e1b98402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e1b98402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e1b9840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c41257f1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dc41257f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dc41257f1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dc41257f1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dc41257f1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dc41257f1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dc41257f1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dc41257f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dc41257f1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dc41257f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dc41257f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dc41257f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dc41257f1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dc41257f1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dc41257f1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dc41257f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dc41257f1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dc41257f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e1b98402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e1b9840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dc41257f1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dc41257f1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t>Headache Android Application</a:t>
            </a:r>
            <a:endParaRPr sz="4800"/>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Well being technology project</a:t>
            </a:r>
            <a:endParaRPr/>
          </a:p>
        </p:txBody>
      </p:sp>
      <p:sp>
        <p:nvSpPr>
          <p:cNvPr id="68" name="Google Shape;68;p13"/>
          <p:cNvSpPr txBox="1"/>
          <p:nvPr/>
        </p:nvSpPr>
        <p:spPr>
          <a:xfrm>
            <a:off x="276400" y="4554650"/>
            <a:ext cx="8628600" cy="4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7F6000"/>
                </a:solidFill>
                <a:latin typeface="Open Sans"/>
                <a:ea typeface="Open Sans"/>
                <a:cs typeface="Open Sans"/>
                <a:sym typeface="Open Sans"/>
              </a:rPr>
              <a:t>Made By</a:t>
            </a:r>
            <a:r>
              <a:rPr lang="en-GB">
                <a:latin typeface="Open Sans"/>
                <a:ea typeface="Open Sans"/>
                <a:cs typeface="Open Sans"/>
                <a:sym typeface="Open Sans"/>
              </a:rPr>
              <a:t>:   BOUTANE SOUAD </a:t>
            </a:r>
            <a:r>
              <a:rPr lang="en-GB" b="1">
                <a:solidFill>
                  <a:srgbClr val="E69138"/>
                </a:solidFill>
                <a:latin typeface="Open Sans"/>
                <a:ea typeface="Open Sans"/>
                <a:cs typeface="Open Sans"/>
                <a:sym typeface="Open Sans"/>
              </a:rPr>
              <a:t>and </a:t>
            </a:r>
            <a:r>
              <a:rPr lang="en-GB">
                <a:latin typeface="Open Sans"/>
                <a:ea typeface="Open Sans"/>
                <a:cs typeface="Open Sans"/>
                <a:sym typeface="Open Sans"/>
              </a:rPr>
              <a:t>HUMBERTO ENRIQUE DELLA TORRE ESCOBAR</a:t>
            </a:r>
            <a:endParaRPr>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3557200" y="-5"/>
            <a:ext cx="1430074" cy="73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Realisation | </a:t>
            </a:r>
            <a:r>
              <a:rPr lang="en-GB" sz="1800">
                <a:solidFill>
                  <a:srgbClr val="7F6000"/>
                </a:solidFill>
              </a:rPr>
              <a:t>  </a:t>
            </a:r>
            <a:r>
              <a:rPr lang="en-GB" sz="2400">
                <a:solidFill>
                  <a:srgbClr val="6D9EEB"/>
                </a:solidFill>
              </a:rPr>
              <a:t>Patient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79" name="Google Shape;179;p23"/>
          <p:cNvPicPr preferRelativeResize="0"/>
          <p:nvPr/>
        </p:nvPicPr>
        <p:blipFill>
          <a:blip r:embed="rId3">
            <a:alphaModFix/>
          </a:blip>
          <a:stretch>
            <a:fillRect/>
          </a:stretch>
        </p:blipFill>
        <p:spPr>
          <a:xfrm>
            <a:off x="7001825" y="1522572"/>
            <a:ext cx="1892149" cy="3367600"/>
          </a:xfrm>
          <a:prstGeom prst="rect">
            <a:avLst/>
          </a:prstGeom>
          <a:noFill/>
          <a:ln>
            <a:noFill/>
          </a:ln>
        </p:spPr>
      </p:pic>
      <p:sp>
        <p:nvSpPr>
          <p:cNvPr id="180" name="Google Shape;180;p23"/>
          <p:cNvSpPr txBox="1"/>
          <p:nvPr/>
        </p:nvSpPr>
        <p:spPr>
          <a:xfrm>
            <a:off x="6866950" y="1107350"/>
            <a:ext cx="2625300" cy="518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Update attack time</a:t>
            </a:r>
            <a:endParaRPr>
              <a:solidFill>
                <a:schemeClr val="dk2"/>
              </a:solidFill>
              <a:latin typeface="Open Sans"/>
              <a:ea typeface="Open Sans"/>
              <a:cs typeface="Open Sans"/>
              <a:sym typeface="Open Sans"/>
            </a:endParaRPr>
          </a:p>
        </p:txBody>
      </p:sp>
      <p:sp>
        <p:nvSpPr>
          <p:cNvPr id="181" name="Google Shape;181;p23"/>
          <p:cNvSpPr txBox="1"/>
          <p:nvPr/>
        </p:nvSpPr>
        <p:spPr>
          <a:xfrm>
            <a:off x="3808700" y="1089050"/>
            <a:ext cx="2714400" cy="384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Update attack symptoms</a:t>
            </a:r>
            <a:endParaRPr>
              <a:solidFill>
                <a:schemeClr val="dk2"/>
              </a:solidFill>
              <a:latin typeface="Open Sans"/>
              <a:ea typeface="Open Sans"/>
              <a:cs typeface="Open Sans"/>
              <a:sym typeface="Open Sans"/>
            </a:endParaRPr>
          </a:p>
        </p:txBody>
      </p:sp>
      <p:pic>
        <p:nvPicPr>
          <p:cNvPr id="182" name="Google Shape;182;p23"/>
          <p:cNvPicPr preferRelativeResize="0"/>
          <p:nvPr/>
        </p:nvPicPr>
        <p:blipFill>
          <a:blip r:embed="rId4">
            <a:alphaModFix/>
          </a:blip>
          <a:stretch>
            <a:fillRect/>
          </a:stretch>
        </p:blipFill>
        <p:spPr>
          <a:xfrm>
            <a:off x="4029075" y="1508750"/>
            <a:ext cx="1892149" cy="3395246"/>
          </a:xfrm>
          <a:prstGeom prst="rect">
            <a:avLst/>
          </a:prstGeom>
          <a:noFill/>
          <a:ln>
            <a:noFill/>
          </a:ln>
        </p:spPr>
      </p:pic>
      <p:sp>
        <p:nvSpPr>
          <p:cNvPr id="183" name="Google Shape;183;p23"/>
          <p:cNvSpPr txBox="1"/>
          <p:nvPr/>
        </p:nvSpPr>
        <p:spPr>
          <a:xfrm>
            <a:off x="0" y="1174400"/>
            <a:ext cx="3321600" cy="384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Update attack  Aura Symptoms</a:t>
            </a:r>
            <a:endParaRPr sz="1200">
              <a:solidFill>
                <a:schemeClr val="dk2"/>
              </a:solidFill>
              <a:latin typeface="Open Sans"/>
              <a:ea typeface="Open Sans"/>
              <a:cs typeface="Open Sans"/>
              <a:sym typeface="Open Sans"/>
            </a:endParaRPr>
          </a:p>
        </p:txBody>
      </p:sp>
      <p:pic>
        <p:nvPicPr>
          <p:cNvPr id="184" name="Google Shape;184;p23"/>
          <p:cNvPicPr preferRelativeResize="0"/>
          <p:nvPr/>
        </p:nvPicPr>
        <p:blipFill>
          <a:blip r:embed="rId5">
            <a:alphaModFix/>
          </a:blip>
          <a:stretch>
            <a:fillRect/>
          </a:stretch>
        </p:blipFill>
        <p:spPr>
          <a:xfrm>
            <a:off x="714725" y="1524110"/>
            <a:ext cx="1892150" cy="33645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Realisation | </a:t>
            </a:r>
            <a:r>
              <a:rPr lang="en-GB" sz="1800">
                <a:solidFill>
                  <a:srgbClr val="7F6000"/>
                </a:solidFill>
              </a:rPr>
              <a:t>  </a:t>
            </a:r>
            <a:r>
              <a:rPr lang="en-GB" sz="2400">
                <a:solidFill>
                  <a:srgbClr val="6D9EEB"/>
                </a:solidFill>
              </a:rPr>
              <a:t>Patient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0" name="Google Shape;190;p24"/>
          <p:cNvSpPr txBox="1"/>
          <p:nvPr/>
        </p:nvSpPr>
        <p:spPr>
          <a:xfrm>
            <a:off x="3808700" y="1089050"/>
            <a:ext cx="2714400" cy="384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Update attack </a:t>
            </a:r>
            <a:r>
              <a:rPr lang="en-GB" sz="1200">
                <a:solidFill>
                  <a:schemeClr val="dk2"/>
                </a:solidFill>
                <a:latin typeface="Open Sans"/>
                <a:ea typeface="Open Sans"/>
                <a:cs typeface="Open Sans"/>
                <a:sym typeface="Open Sans"/>
              </a:rPr>
              <a:t>position</a:t>
            </a:r>
            <a:endParaRPr sz="1200">
              <a:solidFill>
                <a:schemeClr val="dk2"/>
              </a:solidFill>
              <a:latin typeface="Open Sans"/>
              <a:ea typeface="Open Sans"/>
              <a:cs typeface="Open Sans"/>
              <a:sym typeface="Open Sans"/>
            </a:endParaRPr>
          </a:p>
        </p:txBody>
      </p:sp>
      <p:sp>
        <p:nvSpPr>
          <p:cNvPr id="191" name="Google Shape;191;p24"/>
          <p:cNvSpPr txBox="1"/>
          <p:nvPr/>
        </p:nvSpPr>
        <p:spPr>
          <a:xfrm>
            <a:off x="0" y="1174400"/>
            <a:ext cx="3321600" cy="384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Update attack  triggers</a:t>
            </a:r>
            <a:endParaRPr sz="1200">
              <a:solidFill>
                <a:schemeClr val="dk2"/>
              </a:solidFill>
              <a:latin typeface="Open Sans"/>
              <a:ea typeface="Open Sans"/>
              <a:cs typeface="Open Sans"/>
              <a:sym typeface="Open Sans"/>
            </a:endParaRPr>
          </a:p>
        </p:txBody>
      </p:sp>
      <p:pic>
        <p:nvPicPr>
          <p:cNvPr id="192" name="Google Shape;192;p24"/>
          <p:cNvPicPr preferRelativeResize="0"/>
          <p:nvPr/>
        </p:nvPicPr>
        <p:blipFill>
          <a:blip r:embed="rId3">
            <a:alphaModFix/>
          </a:blip>
          <a:stretch>
            <a:fillRect/>
          </a:stretch>
        </p:blipFill>
        <p:spPr>
          <a:xfrm>
            <a:off x="1069025" y="1473050"/>
            <a:ext cx="1962076" cy="3518050"/>
          </a:xfrm>
          <a:prstGeom prst="rect">
            <a:avLst/>
          </a:prstGeom>
          <a:noFill/>
          <a:ln>
            <a:noFill/>
          </a:ln>
        </p:spPr>
      </p:pic>
      <p:pic>
        <p:nvPicPr>
          <p:cNvPr id="193" name="Google Shape;193;p24"/>
          <p:cNvPicPr preferRelativeResize="0"/>
          <p:nvPr/>
        </p:nvPicPr>
        <p:blipFill>
          <a:blip r:embed="rId4">
            <a:alphaModFix/>
          </a:blip>
          <a:stretch>
            <a:fillRect/>
          </a:stretch>
        </p:blipFill>
        <p:spPr>
          <a:xfrm>
            <a:off x="4165700" y="1558400"/>
            <a:ext cx="2037943" cy="3342076"/>
          </a:xfrm>
          <a:prstGeom prst="rect">
            <a:avLst/>
          </a:prstGeom>
          <a:noFill/>
          <a:ln>
            <a:noFill/>
          </a:ln>
        </p:spPr>
      </p:pic>
      <p:pic>
        <p:nvPicPr>
          <p:cNvPr id="194" name="Google Shape;194;p24"/>
          <p:cNvPicPr preferRelativeResize="0"/>
          <p:nvPr/>
        </p:nvPicPr>
        <p:blipFill>
          <a:blip r:embed="rId5">
            <a:alphaModFix/>
          </a:blip>
          <a:stretch>
            <a:fillRect/>
          </a:stretch>
        </p:blipFill>
        <p:spPr>
          <a:xfrm>
            <a:off x="6523111" y="1579707"/>
            <a:ext cx="1935814" cy="32994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Realisation | </a:t>
            </a:r>
            <a:r>
              <a:rPr lang="en-GB" sz="1800">
                <a:solidFill>
                  <a:srgbClr val="7F6000"/>
                </a:solidFill>
              </a:rPr>
              <a:t>  </a:t>
            </a:r>
            <a:r>
              <a:rPr lang="en-GB" sz="2400">
                <a:solidFill>
                  <a:srgbClr val="6D9EEB"/>
                </a:solidFill>
              </a:rPr>
              <a:t>Patient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0" name="Google Shape;200;p25"/>
          <p:cNvSpPr txBox="1"/>
          <p:nvPr/>
        </p:nvSpPr>
        <p:spPr>
          <a:xfrm>
            <a:off x="3808700" y="1089050"/>
            <a:ext cx="2714400" cy="384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Update attack </a:t>
            </a:r>
            <a:r>
              <a:rPr lang="en-GB" sz="1200">
                <a:solidFill>
                  <a:schemeClr val="dk2"/>
                </a:solidFill>
                <a:latin typeface="Open Sans"/>
                <a:ea typeface="Open Sans"/>
                <a:cs typeface="Open Sans"/>
                <a:sym typeface="Open Sans"/>
              </a:rPr>
              <a:t>medications</a:t>
            </a:r>
            <a:endParaRPr sz="1200">
              <a:solidFill>
                <a:schemeClr val="dk2"/>
              </a:solidFill>
              <a:latin typeface="Open Sans"/>
              <a:ea typeface="Open Sans"/>
              <a:cs typeface="Open Sans"/>
              <a:sym typeface="Open Sans"/>
            </a:endParaRPr>
          </a:p>
        </p:txBody>
      </p:sp>
      <p:sp>
        <p:nvSpPr>
          <p:cNvPr id="201" name="Google Shape;201;p25"/>
          <p:cNvSpPr txBox="1"/>
          <p:nvPr/>
        </p:nvSpPr>
        <p:spPr>
          <a:xfrm>
            <a:off x="0" y="1174400"/>
            <a:ext cx="3321600" cy="384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Update attack  Intensity</a:t>
            </a:r>
            <a:endParaRPr sz="1200">
              <a:solidFill>
                <a:schemeClr val="dk2"/>
              </a:solidFill>
              <a:latin typeface="Open Sans"/>
              <a:ea typeface="Open Sans"/>
              <a:cs typeface="Open Sans"/>
              <a:sym typeface="Open Sans"/>
            </a:endParaRPr>
          </a:p>
        </p:txBody>
      </p:sp>
      <p:pic>
        <p:nvPicPr>
          <p:cNvPr id="202" name="Google Shape;202;p25"/>
          <p:cNvPicPr preferRelativeResize="0"/>
          <p:nvPr/>
        </p:nvPicPr>
        <p:blipFill>
          <a:blip r:embed="rId3">
            <a:alphaModFix/>
          </a:blip>
          <a:stretch>
            <a:fillRect/>
          </a:stretch>
        </p:blipFill>
        <p:spPr>
          <a:xfrm>
            <a:off x="1310100" y="1547690"/>
            <a:ext cx="1847799" cy="3282686"/>
          </a:xfrm>
          <a:prstGeom prst="rect">
            <a:avLst/>
          </a:prstGeom>
          <a:noFill/>
          <a:ln>
            <a:noFill/>
          </a:ln>
        </p:spPr>
      </p:pic>
      <p:pic>
        <p:nvPicPr>
          <p:cNvPr id="203" name="Google Shape;203;p25"/>
          <p:cNvPicPr preferRelativeResize="0"/>
          <p:nvPr/>
        </p:nvPicPr>
        <p:blipFill>
          <a:blip r:embed="rId4">
            <a:alphaModFix/>
          </a:blip>
          <a:stretch>
            <a:fillRect/>
          </a:stretch>
        </p:blipFill>
        <p:spPr>
          <a:xfrm>
            <a:off x="4846275" y="1558400"/>
            <a:ext cx="1847795" cy="3258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Demonstration  | </a:t>
            </a:r>
            <a:r>
              <a:rPr lang="en-GB" sz="1800">
                <a:solidFill>
                  <a:srgbClr val="7F6000"/>
                </a:solidFill>
              </a:rPr>
              <a:t>  </a:t>
            </a:r>
            <a:r>
              <a:rPr lang="en-GB" sz="2400">
                <a:solidFill>
                  <a:srgbClr val="6D9EEB"/>
                </a:solidFill>
              </a:rPr>
              <a:t>Doctor</a:t>
            </a:r>
            <a:endParaRPr/>
          </a:p>
          <a:p>
            <a:pPr marL="0" lvl="0" indent="0" algn="l" rtl="0">
              <a:spcBef>
                <a:spcPts val="0"/>
              </a:spcBef>
              <a:spcAft>
                <a:spcPts val="0"/>
              </a:spcAft>
              <a:buNone/>
            </a:pPr>
            <a:endParaRPr/>
          </a:p>
        </p:txBody>
      </p:sp>
      <p:pic>
        <p:nvPicPr>
          <p:cNvPr id="209" name="Google Shape;209;p26"/>
          <p:cNvPicPr preferRelativeResize="0"/>
          <p:nvPr/>
        </p:nvPicPr>
        <p:blipFill>
          <a:blip r:embed="rId3">
            <a:alphaModFix/>
          </a:blip>
          <a:stretch>
            <a:fillRect/>
          </a:stretch>
        </p:blipFill>
        <p:spPr>
          <a:xfrm>
            <a:off x="3158200" y="1058148"/>
            <a:ext cx="2226425" cy="3908624"/>
          </a:xfrm>
          <a:prstGeom prst="rect">
            <a:avLst/>
          </a:prstGeom>
          <a:noFill/>
          <a:ln>
            <a:noFill/>
          </a:ln>
        </p:spPr>
      </p:pic>
      <p:sp>
        <p:nvSpPr>
          <p:cNvPr id="210" name="Google Shape;210;p26"/>
          <p:cNvSpPr txBox="1"/>
          <p:nvPr/>
        </p:nvSpPr>
        <p:spPr>
          <a:xfrm>
            <a:off x="3302425" y="629525"/>
            <a:ext cx="2370900" cy="5331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List patients </a:t>
            </a:r>
            <a:endParaRPr sz="1200">
              <a:solidFill>
                <a:schemeClr val="dk2"/>
              </a:solidFill>
              <a:latin typeface="Open Sans"/>
              <a:ea typeface="Open Sans"/>
              <a:cs typeface="Open Sans"/>
              <a:sym typeface="Open Sans"/>
            </a:endParaRPr>
          </a:p>
        </p:txBody>
      </p:sp>
      <p:pic>
        <p:nvPicPr>
          <p:cNvPr id="211" name="Google Shape;211;p26"/>
          <p:cNvPicPr preferRelativeResize="0"/>
          <p:nvPr/>
        </p:nvPicPr>
        <p:blipFill>
          <a:blip r:embed="rId4">
            <a:alphaModFix/>
          </a:blip>
          <a:stretch>
            <a:fillRect/>
          </a:stretch>
        </p:blipFill>
        <p:spPr>
          <a:xfrm>
            <a:off x="6724125" y="697412"/>
            <a:ext cx="2116767" cy="3748676"/>
          </a:xfrm>
          <a:prstGeom prst="rect">
            <a:avLst/>
          </a:prstGeom>
          <a:noFill/>
          <a:ln>
            <a:noFill/>
          </a:ln>
        </p:spPr>
      </p:pic>
      <p:sp>
        <p:nvSpPr>
          <p:cNvPr id="212" name="Google Shape;212;p26"/>
          <p:cNvSpPr txBox="1"/>
          <p:nvPr/>
        </p:nvSpPr>
        <p:spPr>
          <a:xfrm>
            <a:off x="6500825" y="330850"/>
            <a:ext cx="2370900" cy="533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GB" sz="1200">
                <a:solidFill>
                  <a:schemeClr val="dk2"/>
                </a:solidFill>
                <a:latin typeface="Open Sans"/>
                <a:ea typeface="Open Sans"/>
                <a:cs typeface="Open Sans"/>
                <a:sym typeface="Open Sans"/>
              </a:rPr>
              <a:t>Patient calendar</a:t>
            </a:r>
            <a:endParaRPr sz="1200">
              <a:solidFill>
                <a:schemeClr val="dk2"/>
              </a:solidFill>
              <a:latin typeface="Open Sans"/>
              <a:ea typeface="Open Sans"/>
              <a:cs typeface="Open Sans"/>
              <a:sym typeface="Open Sans"/>
            </a:endParaRPr>
          </a:p>
        </p:txBody>
      </p:sp>
      <p:cxnSp>
        <p:nvCxnSpPr>
          <p:cNvPr id="213" name="Google Shape;213;p26"/>
          <p:cNvCxnSpPr/>
          <p:nvPr/>
        </p:nvCxnSpPr>
        <p:spPr>
          <a:xfrm rot="10800000" flipH="1">
            <a:off x="5438175" y="1647425"/>
            <a:ext cx="1232400" cy="281400"/>
          </a:xfrm>
          <a:prstGeom prst="straightConnector1">
            <a:avLst/>
          </a:prstGeom>
          <a:noFill/>
          <a:ln w="38100" cap="flat" cmpd="sng">
            <a:solidFill>
              <a:schemeClr val="dk2"/>
            </a:solidFill>
            <a:prstDash val="solid"/>
            <a:round/>
            <a:headEnd type="none" w="med" len="med"/>
            <a:tailEnd type="stealth" w="med" len="med"/>
          </a:ln>
        </p:spPr>
      </p:cxnSp>
      <p:pic>
        <p:nvPicPr>
          <p:cNvPr id="214" name="Google Shape;214;p26"/>
          <p:cNvPicPr preferRelativeResize="0"/>
          <p:nvPr/>
        </p:nvPicPr>
        <p:blipFill>
          <a:blip r:embed="rId5">
            <a:alphaModFix/>
          </a:blip>
          <a:stretch>
            <a:fillRect/>
          </a:stretch>
        </p:blipFill>
        <p:spPr>
          <a:xfrm>
            <a:off x="327250" y="1647436"/>
            <a:ext cx="1850442" cy="3314601"/>
          </a:xfrm>
          <a:prstGeom prst="rect">
            <a:avLst/>
          </a:prstGeom>
          <a:noFill/>
          <a:ln>
            <a:noFill/>
          </a:ln>
        </p:spPr>
      </p:pic>
      <p:cxnSp>
        <p:nvCxnSpPr>
          <p:cNvPr id="215" name="Google Shape;215;p26"/>
          <p:cNvCxnSpPr/>
          <p:nvPr/>
        </p:nvCxnSpPr>
        <p:spPr>
          <a:xfrm flipH="1">
            <a:off x="2170075" y="1902025"/>
            <a:ext cx="1084800" cy="602700"/>
          </a:xfrm>
          <a:prstGeom prst="straightConnector1">
            <a:avLst/>
          </a:prstGeom>
          <a:noFill/>
          <a:ln w="38100" cap="flat" cmpd="sng">
            <a:solidFill>
              <a:schemeClr val="dk2"/>
            </a:solidFill>
            <a:prstDash val="solid"/>
            <a:round/>
            <a:headEnd type="none" w="med" len="med"/>
            <a:tailEnd type="stealth" w="med" len="med"/>
          </a:ln>
        </p:spPr>
      </p:cxnSp>
      <p:sp>
        <p:nvSpPr>
          <p:cNvPr id="216" name="Google Shape;216;p26"/>
          <p:cNvSpPr txBox="1"/>
          <p:nvPr/>
        </p:nvSpPr>
        <p:spPr>
          <a:xfrm>
            <a:off x="227575" y="1080413"/>
            <a:ext cx="2370900" cy="5331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Patient details</a:t>
            </a:r>
            <a:endParaRPr sz="1200">
              <a:solidFill>
                <a:schemeClr val="dk2"/>
              </a:solidFill>
              <a:latin typeface="Open Sans"/>
              <a:ea typeface="Open Sans"/>
              <a:cs typeface="Open Sans"/>
              <a:sym typeface="Open Sans"/>
            </a:endParaRPr>
          </a:p>
        </p:txBody>
      </p:sp>
      <p:sp>
        <p:nvSpPr>
          <p:cNvPr id="217" name="Google Shape;217;p26"/>
          <p:cNvSpPr txBox="1"/>
          <p:nvPr/>
        </p:nvSpPr>
        <p:spPr>
          <a:xfrm>
            <a:off x="5612300" y="1553775"/>
            <a:ext cx="6429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click</a:t>
            </a:r>
            <a:endParaRPr>
              <a:latin typeface="Open Sans"/>
              <a:ea typeface="Open Sans"/>
              <a:cs typeface="Open Sans"/>
              <a:sym typeface="Open Sans"/>
            </a:endParaRPr>
          </a:p>
        </p:txBody>
      </p:sp>
      <p:sp>
        <p:nvSpPr>
          <p:cNvPr id="218" name="Google Shape;218;p26"/>
          <p:cNvSpPr txBox="1"/>
          <p:nvPr/>
        </p:nvSpPr>
        <p:spPr>
          <a:xfrm>
            <a:off x="2346500" y="1902050"/>
            <a:ext cx="6429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Long click</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Demonstration | </a:t>
            </a:r>
            <a:r>
              <a:rPr lang="en-GB" sz="1800">
                <a:solidFill>
                  <a:srgbClr val="7F6000"/>
                </a:solidFill>
              </a:rPr>
              <a:t>  </a:t>
            </a:r>
            <a:r>
              <a:rPr lang="en-GB" sz="2400">
                <a:solidFill>
                  <a:srgbClr val="6D9EEB"/>
                </a:solidFill>
              </a:rPr>
              <a:t>Doctor</a:t>
            </a:r>
            <a:endParaRPr/>
          </a:p>
          <a:p>
            <a:pPr marL="0" lvl="0" indent="0" algn="l" rtl="0">
              <a:spcBef>
                <a:spcPts val="0"/>
              </a:spcBef>
              <a:spcAft>
                <a:spcPts val="0"/>
              </a:spcAft>
              <a:buNone/>
            </a:pPr>
            <a:endParaRPr/>
          </a:p>
        </p:txBody>
      </p:sp>
      <p:pic>
        <p:nvPicPr>
          <p:cNvPr id="224" name="Google Shape;224;p27"/>
          <p:cNvPicPr preferRelativeResize="0"/>
          <p:nvPr/>
        </p:nvPicPr>
        <p:blipFill>
          <a:blip r:embed="rId3">
            <a:alphaModFix/>
          </a:blip>
          <a:stretch>
            <a:fillRect/>
          </a:stretch>
        </p:blipFill>
        <p:spPr>
          <a:xfrm>
            <a:off x="5944625" y="791900"/>
            <a:ext cx="2306400" cy="4140725"/>
          </a:xfrm>
          <a:prstGeom prst="rect">
            <a:avLst/>
          </a:prstGeom>
          <a:noFill/>
          <a:ln>
            <a:noFill/>
          </a:ln>
        </p:spPr>
      </p:pic>
      <p:sp>
        <p:nvSpPr>
          <p:cNvPr id="225" name="Google Shape;225;p27"/>
          <p:cNvSpPr txBox="1"/>
          <p:nvPr/>
        </p:nvSpPr>
        <p:spPr>
          <a:xfrm>
            <a:off x="5317625" y="447075"/>
            <a:ext cx="2933400" cy="6216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Display attack details </a:t>
            </a:r>
            <a:endParaRPr sz="1200">
              <a:solidFill>
                <a:schemeClr val="dk2"/>
              </a:solidFill>
              <a:latin typeface="Open Sans"/>
              <a:ea typeface="Open Sans"/>
              <a:cs typeface="Open Sans"/>
              <a:sym typeface="Open Sans"/>
            </a:endParaRPr>
          </a:p>
        </p:txBody>
      </p:sp>
      <p:pic>
        <p:nvPicPr>
          <p:cNvPr id="226" name="Google Shape;226;p27"/>
          <p:cNvPicPr preferRelativeResize="0"/>
          <p:nvPr/>
        </p:nvPicPr>
        <p:blipFill>
          <a:blip r:embed="rId4">
            <a:alphaModFix/>
          </a:blip>
          <a:stretch>
            <a:fillRect/>
          </a:stretch>
        </p:blipFill>
        <p:spPr>
          <a:xfrm>
            <a:off x="1792300" y="1068675"/>
            <a:ext cx="2078701" cy="3753001"/>
          </a:xfrm>
          <a:prstGeom prst="rect">
            <a:avLst/>
          </a:prstGeom>
          <a:noFill/>
          <a:ln>
            <a:noFill/>
          </a:ln>
        </p:spPr>
      </p:pic>
      <p:sp>
        <p:nvSpPr>
          <p:cNvPr id="227" name="Google Shape;227;p27"/>
          <p:cNvSpPr txBox="1"/>
          <p:nvPr/>
        </p:nvSpPr>
        <p:spPr>
          <a:xfrm>
            <a:off x="227575" y="2250275"/>
            <a:ext cx="1660800" cy="452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Add notes </a:t>
            </a:r>
            <a:endParaRPr sz="1200">
              <a:solidFill>
                <a:schemeClr val="dk2"/>
              </a:solidFill>
              <a:latin typeface="Open Sans"/>
              <a:ea typeface="Open Sans"/>
              <a:cs typeface="Open Sans"/>
              <a:sym typeface="Open Sans"/>
            </a:endParaRPr>
          </a:p>
        </p:txBody>
      </p:sp>
      <p:cxnSp>
        <p:nvCxnSpPr>
          <p:cNvPr id="228" name="Google Shape;228;p27"/>
          <p:cNvCxnSpPr/>
          <p:nvPr/>
        </p:nvCxnSpPr>
        <p:spPr>
          <a:xfrm rot="10800000">
            <a:off x="4045175" y="3252075"/>
            <a:ext cx="3616500" cy="1339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t>Headache Android Application</a:t>
            </a:r>
            <a:endParaRPr sz="4800"/>
          </a:p>
        </p:txBody>
      </p:sp>
      <p:sp>
        <p:nvSpPr>
          <p:cNvPr id="234" name="Google Shape;234;p28"/>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Well being technology project</a:t>
            </a:r>
            <a:endParaRPr/>
          </a:p>
        </p:txBody>
      </p:sp>
      <p:sp>
        <p:nvSpPr>
          <p:cNvPr id="235" name="Google Shape;235;p28"/>
          <p:cNvSpPr txBox="1"/>
          <p:nvPr/>
        </p:nvSpPr>
        <p:spPr>
          <a:xfrm>
            <a:off x="276400" y="4554650"/>
            <a:ext cx="8628600" cy="4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7F6000"/>
                </a:solidFill>
                <a:latin typeface="Open Sans"/>
                <a:ea typeface="Open Sans"/>
                <a:cs typeface="Open Sans"/>
                <a:sym typeface="Open Sans"/>
              </a:rPr>
              <a:t>Made By</a:t>
            </a:r>
            <a:r>
              <a:rPr lang="en-GB">
                <a:latin typeface="Open Sans"/>
                <a:ea typeface="Open Sans"/>
                <a:cs typeface="Open Sans"/>
                <a:sym typeface="Open Sans"/>
              </a:rPr>
              <a:t>:   BOUTANE SOUAD </a:t>
            </a:r>
            <a:r>
              <a:rPr lang="en-GB" b="1">
                <a:solidFill>
                  <a:srgbClr val="E69138"/>
                </a:solidFill>
                <a:latin typeface="Open Sans"/>
                <a:ea typeface="Open Sans"/>
                <a:cs typeface="Open Sans"/>
                <a:sym typeface="Open Sans"/>
              </a:rPr>
              <a:t>and </a:t>
            </a:r>
            <a:r>
              <a:rPr lang="en-GB">
                <a:latin typeface="Open Sans"/>
                <a:ea typeface="Open Sans"/>
                <a:cs typeface="Open Sans"/>
                <a:sym typeface="Open Sans"/>
              </a:rPr>
              <a:t>HUMBERTO ENRIQUE DELLA TORRE ESCOBAR</a:t>
            </a:r>
            <a:endParaRPr>
              <a:latin typeface="Open Sans"/>
              <a:ea typeface="Open Sans"/>
              <a:cs typeface="Open Sans"/>
              <a:sym typeface="Open Sans"/>
            </a:endParaRPr>
          </a:p>
        </p:txBody>
      </p:sp>
      <p:pic>
        <p:nvPicPr>
          <p:cNvPr id="236" name="Google Shape;236;p28"/>
          <p:cNvPicPr preferRelativeResize="0"/>
          <p:nvPr/>
        </p:nvPicPr>
        <p:blipFill>
          <a:blip r:embed="rId3">
            <a:alphaModFix/>
          </a:blip>
          <a:stretch>
            <a:fillRect/>
          </a:stretch>
        </p:blipFill>
        <p:spPr>
          <a:xfrm>
            <a:off x="3557200" y="-5"/>
            <a:ext cx="1430074" cy="73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Context of Project</a:t>
            </a:r>
            <a:endParaRPr/>
          </a:p>
        </p:txBody>
      </p:sp>
      <p:sp>
        <p:nvSpPr>
          <p:cNvPr id="75" name="Google Shape;75;p14"/>
          <p:cNvSpPr txBox="1">
            <a:spLocks noGrp="1"/>
          </p:cNvSpPr>
          <p:nvPr>
            <p:ph type="body" idx="1"/>
          </p:nvPr>
        </p:nvSpPr>
        <p:spPr>
          <a:xfrm>
            <a:off x="816425" y="1410900"/>
            <a:ext cx="7704000" cy="23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Objectif:</a:t>
            </a:r>
            <a:endParaRPr/>
          </a:p>
          <a:p>
            <a:pPr marL="457200" marR="0" lvl="0" indent="-304800" algn="l" rtl="0">
              <a:lnSpc>
                <a:spcPct val="100000"/>
              </a:lnSpc>
              <a:spcBef>
                <a:spcPts val="1600"/>
              </a:spcBef>
              <a:spcAft>
                <a:spcPts val="0"/>
              </a:spcAft>
              <a:buSzPts val="1200"/>
              <a:buChar char="●"/>
            </a:pPr>
            <a:r>
              <a:rPr lang="en-GB" sz="1200"/>
              <a:t>Primary headaches such as migraines  are so popular among world wide people, One of the best ways to get relief  is to keep track of potential triggers, symptoms, and effective treatment methods.  </a:t>
            </a:r>
            <a:endParaRPr sz="1200"/>
          </a:p>
          <a:p>
            <a:pPr marL="457200" marR="0" lvl="0" indent="0" algn="l" rtl="0">
              <a:lnSpc>
                <a:spcPct val="100000"/>
              </a:lnSpc>
              <a:spcBef>
                <a:spcPts val="1200"/>
              </a:spcBef>
              <a:spcAft>
                <a:spcPts val="0"/>
              </a:spcAft>
              <a:buNone/>
            </a:pPr>
            <a:endParaRPr sz="1200"/>
          </a:p>
          <a:p>
            <a:pPr marL="457200" marR="0" lvl="0" indent="-304800" algn="l" rtl="0">
              <a:lnSpc>
                <a:spcPct val="100000"/>
              </a:lnSpc>
              <a:spcBef>
                <a:spcPts val="1200"/>
              </a:spcBef>
              <a:spcAft>
                <a:spcPts val="0"/>
              </a:spcAft>
              <a:buSzPts val="1200"/>
              <a:buChar char="●"/>
            </a:pPr>
            <a:r>
              <a:rPr lang="en-GB" sz="1200"/>
              <a:t>Mobile applications show great potential for the assessment and registration of information regarding headaches</a:t>
            </a:r>
            <a:endParaRPr sz="1200"/>
          </a:p>
        </p:txBody>
      </p:sp>
      <p:sp>
        <p:nvSpPr>
          <p:cNvPr id="76" name="Google Shape;76;p14"/>
          <p:cNvSpPr txBox="1"/>
          <p:nvPr/>
        </p:nvSpPr>
        <p:spPr>
          <a:xfrm>
            <a:off x="822450" y="3732600"/>
            <a:ext cx="7499100" cy="91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b="1">
              <a:solidFill>
                <a:srgbClr val="7F6000"/>
              </a:solidFill>
              <a:latin typeface="Open Sans"/>
              <a:ea typeface="Open Sans"/>
              <a:cs typeface="Open Sans"/>
              <a:sym typeface="Open Sans"/>
            </a:endParaRPr>
          </a:p>
          <a:p>
            <a:pPr marL="0" marR="0" lvl="0" indent="0" algn="l" rtl="0">
              <a:spcBef>
                <a:spcPts val="1600"/>
              </a:spcBef>
              <a:spcAft>
                <a:spcPts val="0"/>
              </a:spcAft>
              <a:buNone/>
            </a:pPr>
            <a:r>
              <a:rPr lang="en-GB" sz="1200" b="1">
                <a:solidFill>
                  <a:srgbClr val="7F6000"/>
                </a:solidFill>
                <a:latin typeface="Open Sans"/>
                <a:ea typeface="Open Sans"/>
                <a:cs typeface="Open Sans"/>
                <a:sym typeface="Open Sans"/>
              </a:rPr>
              <a:t>=&gt; Developing an application that allows migraine patients to maintain a headache diary. </a:t>
            </a:r>
            <a:endParaRPr sz="1200" b="1">
              <a:solidFill>
                <a:srgbClr val="7F6000"/>
              </a:solidFill>
              <a:latin typeface="Open Sans"/>
              <a:ea typeface="Open Sans"/>
              <a:cs typeface="Open Sans"/>
              <a:sym typeface="Open Sans"/>
            </a:endParaRPr>
          </a:p>
          <a:p>
            <a:pPr marL="0" marR="0" lvl="0" indent="0" algn="l" rtl="0">
              <a:spcBef>
                <a:spcPts val="1200"/>
              </a:spcBef>
              <a:spcAft>
                <a:spcPts val="0"/>
              </a:spcAft>
              <a:buNone/>
            </a:pPr>
            <a:r>
              <a:rPr lang="en-GB" sz="1200" b="1">
                <a:solidFill>
                  <a:srgbClr val="7F6000"/>
                </a:solidFill>
                <a:latin typeface="Open Sans"/>
                <a:ea typeface="Open Sans"/>
                <a:cs typeface="Open Sans"/>
                <a:sym typeface="Open Sans"/>
              </a:rPr>
              <a:t>=&gt; The goal is to provide a simple, quick and intuitive way for patients to communicate to their doctors their well-being.  </a:t>
            </a:r>
            <a:endParaRPr sz="1200" b="1">
              <a:solidFill>
                <a:srgbClr val="7F6000"/>
              </a:solidFill>
              <a:latin typeface="Open Sans"/>
              <a:ea typeface="Open Sans"/>
              <a:cs typeface="Open Sans"/>
              <a:sym typeface="Open Sans"/>
            </a:endParaRPr>
          </a:p>
          <a:p>
            <a:pPr marL="0" marR="0" lvl="0" indent="0" algn="l" rtl="0">
              <a:spcBef>
                <a:spcPts val="1200"/>
              </a:spcBef>
              <a:spcAft>
                <a:spcPts val="600"/>
              </a:spcAft>
              <a:buNone/>
            </a:pPr>
            <a:endParaRPr sz="1200" b="1">
              <a:solidFill>
                <a:srgbClr val="7F6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Specifications</a:t>
            </a:r>
            <a:endParaRPr/>
          </a:p>
        </p:txBody>
      </p:sp>
      <p:sp>
        <p:nvSpPr>
          <p:cNvPr id="82" name="Google Shape;82;p15"/>
          <p:cNvSpPr txBox="1">
            <a:spLocks noGrp="1"/>
          </p:cNvSpPr>
          <p:nvPr>
            <p:ph type="body" idx="1"/>
          </p:nvPr>
        </p:nvSpPr>
        <p:spPr>
          <a:xfrm>
            <a:off x="1381250" y="1698975"/>
            <a:ext cx="6237900" cy="8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3" name="Google Shape;83;p15"/>
          <p:cNvPicPr preferRelativeResize="0"/>
          <p:nvPr/>
        </p:nvPicPr>
        <p:blipFill>
          <a:blip r:embed="rId3">
            <a:alphaModFix/>
          </a:blip>
          <a:stretch>
            <a:fillRect/>
          </a:stretch>
        </p:blipFill>
        <p:spPr>
          <a:xfrm>
            <a:off x="945550" y="1570475"/>
            <a:ext cx="6984314" cy="2315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a:t>
            </a:r>
            <a:endParaRPr/>
          </a:p>
        </p:txBody>
      </p:sp>
      <p:pic>
        <p:nvPicPr>
          <p:cNvPr id="89" name="Google Shape;89;p16"/>
          <p:cNvPicPr preferRelativeResize="0"/>
          <p:nvPr/>
        </p:nvPicPr>
        <p:blipFill>
          <a:blip r:embed="rId3">
            <a:alphaModFix/>
          </a:blip>
          <a:stretch>
            <a:fillRect/>
          </a:stretch>
        </p:blipFill>
        <p:spPr>
          <a:xfrm>
            <a:off x="2603600" y="210150"/>
            <a:ext cx="4796587" cy="472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DataBase</a:t>
            </a:r>
            <a:endParaRPr/>
          </a:p>
        </p:txBody>
      </p:sp>
      <p:pic>
        <p:nvPicPr>
          <p:cNvPr id="95" name="Google Shape;95;p17"/>
          <p:cNvPicPr preferRelativeResize="0"/>
          <p:nvPr/>
        </p:nvPicPr>
        <p:blipFill rotWithShape="1">
          <a:blip r:embed="rId3">
            <a:alphaModFix/>
          </a:blip>
          <a:srcRect r="-30259" b="2771"/>
          <a:stretch/>
        </p:blipFill>
        <p:spPr>
          <a:xfrm>
            <a:off x="2603600" y="983350"/>
            <a:ext cx="5553674" cy="3986026"/>
          </a:xfrm>
          <a:prstGeom prst="rect">
            <a:avLst/>
          </a:prstGeom>
          <a:noFill/>
          <a:ln>
            <a:noFill/>
          </a:ln>
        </p:spPr>
      </p:pic>
      <p:cxnSp>
        <p:nvCxnSpPr>
          <p:cNvPr id="96" name="Google Shape;96;p17"/>
          <p:cNvCxnSpPr/>
          <p:nvPr/>
        </p:nvCxnSpPr>
        <p:spPr>
          <a:xfrm>
            <a:off x="4380000" y="1942200"/>
            <a:ext cx="1768200" cy="830400"/>
          </a:xfrm>
          <a:prstGeom prst="bentConnector3">
            <a:avLst>
              <a:gd name="adj1" fmla="val 94691"/>
            </a:avLst>
          </a:prstGeom>
          <a:noFill/>
          <a:ln w="9525" cap="flat" cmpd="sng">
            <a:solidFill>
              <a:schemeClr val="dk2"/>
            </a:solidFill>
            <a:prstDash val="solid"/>
            <a:round/>
            <a:headEnd type="none" w="med" len="med"/>
            <a:tailEnd type="none" w="med" len="med"/>
          </a:ln>
        </p:spPr>
      </p:cxnSp>
      <p:cxnSp>
        <p:nvCxnSpPr>
          <p:cNvPr id="97" name="Google Shape;97;p17"/>
          <p:cNvCxnSpPr/>
          <p:nvPr/>
        </p:nvCxnSpPr>
        <p:spPr>
          <a:xfrm>
            <a:off x="4781850" y="2598550"/>
            <a:ext cx="1085100" cy="294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8" name="Google Shape;98;p17"/>
          <p:cNvCxnSpPr/>
          <p:nvPr/>
        </p:nvCxnSpPr>
        <p:spPr>
          <a:xfrm>
            <a:off x="4781850" y="3094125"/>
            <a:ext cx="1125000" cy="135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9" name="Google Shape;99;p17"/>
          <p:cNvCxnSpPr/>
          <p:nvPr/>
        </p:nvCxnSpPr>
        <p:spPr>
          <a:xfrm>
            <a:off x="4755050" y="3643325"/>
            <a:ext cx="11652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0" name="Google Shape;100;p17"/>
          <p:cNvCxnSpPr/>
          <p:nvPr/>
        </p:nvCxnSpPr>
        <p:spPr>
          <a:xfrm rot="10800000" flipH="1">
            <a:off x="4781850" y="3750300"/>
            <a:ext cx="1098300" cy="4422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1" name="Google Shape;101;p17"/>
          <p:cNvCxnSpPr/>
          <p:nvPr/>
        </p:nvCxnSpPr>
        <p:spPr>
          <a:xfrm rot="10800000" flipH="1">
            <a:off x="4755050" y="3844250"/>
            <a:ext cx="1553700" cy="951000"/>
          </a:xfrm>
          <a:prstGeom prst="bentConnector3">
            <a:avLst>
              <a:gd name="adj1" fmla="val 92246"/>
            </a:avLst>
          </a:prstGeom>
          <a:noFill/>
          <a:ln w="9525" cap="flat" cmpd="sng">
            <a:solidFill>
              <a:schemeClr val="dk2"/>
            </a:solidFill>
            <a:prstDash val="solid"/>
            <a:round/>
            <a:headEnd type="none" w="med" len="med"/>
            <a:tailEnd type="none" w="med" len="med"/>
          </a:ln>
        </p:spPr>
      </p:cxnSp>
      <p:cxnSp>
        <p:nvCxnSpPr>
          <p:cNvPr id="102" name="Google Shape;102;p17"/>
          <p:cNvCxnSpPr/>
          <p:nvPr/>
        </p:nvCxnSpPr>
        <p:spPr>
          <a:xfrm>
            <a:off x="3469175" y="2598550"/>
            <a:ext cx="495600" cy="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17"/>
          <p:cNvCxnSpPr/>
          <p:nvPr/>
        </p:nvCxnSpPr>
        <p:spPr>
          <a:xfrm>
            <a:off x="3442400" y="3187900"/>
            <a:ext cx="535800" cy="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17"/>
          <p:cNvCxnSpPr/>
          <p:nvPr/>
        </p:nvCxnSpPr>
        <p:spPr>
          <a:xfrm>
            <a:off x="3455800" y="3616525"/>
            <a:ext cx="522300" cy="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17"/>
          <p:cNvCxnSpPr/>
          <p:nvPr/>
        </p:nvCxnSpPr>
        <p:spPr>
          <a:xfrm>
            <a:off x="3482575" y="4205875"/>
            <a:ext cx="455400" cy="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17"/>
          <p:cNvCxnSpPr/>
          <p:nvPr/>
        </p:nvCxnSpPr>
        <p:spPr>
          <a:xfrm>
            <a:off x="3455800" y="4781850"/>
            <a:ext cx="482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Architecture</a:t>
            </a:r>
            <a:endParaRPr/>
          </a:p>
        </p:txBody>
      </p:sp>
      <p:pic>
        <p:nvPicPr>
          <p:cNvPr id="112" name="Google Shape;112;p18"/>
          <p:cNvPicPr preferRelativeResize="0"/>
          <p:nvPr/>
        </p:nvPicPr>
        <p:blipFill>
          <a:blip r:embed="rId3">
            <a:alphaModFix/>
          </a:blip>
          <a:stretch>
            <a:fillRect/>
          </a:stretch>
        </p:blipFill>
        <p:spPr>
          <a:xfrm>
            <a:off x="311700" y="1969025"/>
            <a:ext cx="1722825" cy="1722825"/>
          </a:xfrm>
          <a:prstGeom prst="rect">
            <a:avLst/>
          </a:prstGeom>
          <a:noFill/>
          <a:ln>
            <a:noFill/>
          </a:ln>
        </p:spPr>
      </p:pic>
      <p:sp>
        <p:nvSpPr>
          <p:cNvPr id="113" name="Google Shape;113;p18"/>
          <p:cNvSpPr txBox="1"/>
          <p:nvPr/>
        </p:nvSpPr>
        <p:spPr>
          <a:xfrm>
            <a:off x="494013" y="3750475"/>
            <a:ext cx="15405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a:ea typeface="Open Sans"/>
                <a:cs typeface="Open Sans"/>
                <a:sym typeface="Open Sans"/>
              </a:rPr>
              <a:t>Mobile Device</a:t>
            </a:r>
            <a:endParaRPr b="1">
              <a:latin typeface="Open Sans"/>
              <a:ea typeface="Open Sans"/>
              <a:cs typeface="Open Sans"/>
              <a:sym typeface="Open Sans"/>
            </a:endParaRPr>
          </a:p>
        </p:txBody>
      </p:sp>
      <p:sp>
        <p:nvSpPr>
          <p:cNvPr id="114" name="Google Shape;114;p18"/>
          <p:cNvSpPr/>
          <p:nvPr/>
        </p:nvSpPr>
        <p:spPr>
          <a:xfrm>
            <a:off x="5130125" y="995350"/>
            <a:ext cx="2638800" cy="36702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2356688" y="2116350"/>
            <a:ext cx="2022624" cy="103140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highlight>
                <a:srgbClr val="EFEFEF"/>
              </a:highlight>
            </a:endParaRPr>
          </a:p>
        </p:txBody>
      </p:sp>
      <p:sp>
        <p:nvSpPr>
          <p:cNvPr id="116" name="Google Shape;116;p18"/>
          <p:cNvSpPr txBox="1"/>
          <p:nvPr/>
        </p:nvSpPr>
        <p:spPr>
          <a:xfrm>
            <a:off x="3013077" y="3147750"/>
            <a:ext cx="12732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a:ea typeface="Open Sans"/>
                <a:cs typeface="Open Sans"/>
                <a:sym typeface="Open Sans"/>
              </a:rPr>
              <a:t>Internet</a:t>
            </a:r>
            <a:endParaRPr b="1">
              <a:latin typeface="Open Sans"/>
              <a:ea typeface="Open Sans"/>
              <a:cs typeface="Open Sans"/>
              <a:sym typeface="Open Sans"/>
            </a:endParaRPr>
          </a:p>
        </p:txBody>
      </p:sp>
      <p:sp>
        <p:nvSpPr>
          <p:cNvPr id="117" name="Google Shape;117;p18"/>
          <p:cNvSpPr/>
          <p:nvPr/>
        </p:nvSpPr>
        <p:spPr>
          <a:xfrm>
            <a:off x="1705400" y="3067350"/>
            <a:ext cx="803700" cy="80400"/>
          </a:xfrm>
          <a:prstGeom prst="rightArrow">
            <a:avLst>
              <a:gd name="adj1" fmla="val 50000"/>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4000925" y="3067350"/>
            <a:ext cx="803700" cy="80400"/>
          </a:xfrm>
          <a:prstGeom prst="rightArrow">
            <a:avLst>
              <a:gd name="adj1" fmla="val 50000"/>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p:nvPr/>
        </p:nvSpPr>
        <p:spPr>
          <a:xfrm>
            <a:off x="5130125" y="995350"/>
            <a:ext cx="2129700" cy="2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Open Sans"/>
                <a:ea typeface="Open Sans"/>
                <a:cs typeface="Open Sans"/>
                <a:sym typeface="Open Sans"/>
              </a:rPr>
              <a:t>App Server/REST API</a:t>
            </a:r>
            <a:endParaRPr b="1">
              <a:latin typeface="Open Sans"/>
              <a:ea typeface="Open Sans"/>
              <a:cs typeface="Open Sans"/>
              <a:sym typeface="Open Sans"/>
            </a:endParaRPr>
          </a:p>
        </p:txBody>
      </p:sp>
      <p:sp>
        <p:nvSpPr>
          <p:cNvPr id="120" name="Google Shape;120;p18"/>
          <p:cNvSpPr/>
          <p:nvPr/>
        </p:nvSpPr>
        <p:spPr>
          <a:xfrm rot="10800000">
            <a:off x="5384375" y="1861850"/>
            <a:ext cx="294900" cy="2183400"/>
          </a:xfrm>
          <a:prstGeom prst="rect">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p:nvPr/>
        </p:nvSpPr>
        <p:spPr>
          <a:xfrm rot="-5400000">
            <a:off x="4787086" y="2522975"/>
            <a:ext cx="15405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Controller</a:t>
            </a:r>
            <a:endParaRPr>
              <a:latin typeface="Open Sans"/>
              <a:ea typeface="Open Sans"/>
              <a:cs typeface="Open Sans"/>
              <a:sym typeface="Open Sans"/>
            </a:endParaRPr>
          </a:p>
        </p:txBody>
      </p:sp>
      <p:pic>
        <p:nvPicPr>
          <p:cNvPr id="122" name="Google Shape;122;p18"/>
          <p:cNvPicPr preferRelativeResize="0"/>
          <p:nvPr/>
        </p:nvPicPr>
        <p:blipFill>
          <a:blip r:embed="rId4">
            <a:alphaModFix/>
          </a:blip>
          <a:stretch>
            <a:fillRect/>
          </a:stretch>
        </p:blipFill>
        <p:spPr>
          <a:xfrm>
            <a:off x="6108500" y="2543113"/>
            <a:ext cx="574675" cy="574675"/>
          </a:xfrm>
          <a:prstGeom prst="rect">
            <a:avLst/>
          </a:prstGeom>
          <a:noFill/>
          <a:ln>
            <a:noFill/>
          </a:ln>
        </p:spPr>
      </p:pic>
      <p:sp>
        <p:nvSpPr>
          <p:cNvPr id="123" name="Google Shape;123;p18"/>
          <p:cNvSpPr txBox="1"/>
          <p:nvPr/>
        </p:nvSpPr>
        <p:spPr>
          <a:xfrm>
            <a:off x="5993988" y="2221825"/>
            <a:ext cx="8037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Slim</a:t>
            </a:r>
            <a:endParaRPr>
              <a:latin typeface="Open Sans"/>
              <a:ea typeface="Open Sans"/>
              <a:cs typeface="Open Sans"/>
              <a:sym typeface="Open Sans"/>
            </a:endParaRPr>
          </a:p>
        </p:txBody>
      </p:sp>
      <p:sp>
        <p:nvSpPr>
          <p:cNvPr id="124" name="Google Shape;124;p18"/>
          <p:cNvSpPr/>
          <p:nvPr/>
        </p:nvSpPr>
        <p:spPr>
          <a:xfrm>
            <a:off x="5793125" y="2913350"/>
            <a:ext cx="294900" cy="80400"/>
          </a:xfrm>
          <a:prstGeom prst="rightArrow">
            <a:avLst>
              <a:gd name="adj1" fmla="val 50000"/>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85700" y="1620750"/>
            <a:ext cx="574800" cy="12927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User </a:t>
            </a:r>
            <a:endParaRPr sz="900"/>
          </a:p>
          <a:p>
            <a:pPr marL="0" lvl="0" indent="0" algn="l" rtl="0">
              <a:spcBef>
                <a:spcPts val="0"/>
              </a:spcBef>
              <a:spcAft>
                <a:spcPts val="0"/>
              </a:spcAft>
              <a:buNone/>
            </a:pPr>
            <a:r>
              <a:rPr lang="en-GB" sz="900"/>
              <a:t>queries</a:t>
            </a:r>
            <a:endParaRPr sz="900"/>
          </a:p>
        </p:txBody>
      </p:sp>
      <p:sp>
        <p:nvSpPr>
          <p:cNvPr id="126" name="Google Shape;126;p18"/>
          <p:cNvSpPr/>
          <p:nvPr/>
        </p:nvSpPr>
        <p:spPr>
          <a:xfrm>
            <a:off x="7085700" y="3147750"/>
            <a:ext cx="574800" cy="12927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Attack queries</a:t>
            </a:r>
            <a:endParaRPr sz="900"/>
          </a:p>
        </p:txBody>
      </p:sp>
      <p:sp>
        <p:nvSpPr>
          <p:cNvPr id="127" name="Google Shape;127;p18"/>
          <p:cNvSpPr/>
          <p:nvPr/>
        </p:nvSpPr>
        <p:spPr>
          <a:xfrm rot="2700000">
            <a:off x="6313648" y="3390277"/>
            <a:ext cx="803556" cy="79337"/>
          </a:xfrm>
          <a:prstGeom prst="rightArrow">
            <a:avLst>
              <a:gd name="adj1" fmla="val 50000"/>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2461135">
            <a:off x="6354660" y="2227451"/>
            <a:ext cx="803586" cy="79303"/>
          </a:xfrm>
          <a:prstGeom prst="rightArrow">
            <a:avLst>
              <a:gd name="adj1" fmla="val 50000"/>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8"/>
          <p:cNvPicPr preferRelativeResize="0"/>
          <p:nvPr/>
        </p:nvPicPr>
        <p:blipFill>
          <a:blip r:embed="rId5">
            <a:alphaModFix/>
          </a:blip>
          <a:stretch>
            <a:fillRect/>
          </a:stretch>
        </p:blipFill>
        <p:spPr>
          <a:xfrm>
            <a:off x="7948501" y="2592599"/>
            <a:ext cx="1195500" cy="1195478"/>
          </a:xfrm>
          <a:prstGeom prst="rect">
            <a:avLst/>
          </a:prstGeom>
          <a:noFill/>
          <a:ln>
            <a:noFill/>
          </a:ln>
        </p:spPr>
      </p:pic>
      <p:sp>
        <p:nvSpPr>
          <p:cNvPr id="130" name="Google Shape;130;p18"/>
          <p:cNvSpPr/>
          <p:nvPr/>
        </p:nvSpPr>
        <p:spPr>
          <a:xfrm>
            <a:off x="7850025" y="2990400"/>
            <a:ext cx="294900" cy="80400"/>
          </a:xfrm>
          <a:prstGeom prst="rightArrow">
            <a:avLst>
              <a:gd name="adj1" fmla="val 75186"/>
              <a:gd name="adj2" fmla="val 50000"/>
            </a:avLst>
          </a:pr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30A053B-EE57-4B52-8B0A-B4674B8D8230}"/>
              </a:ext>
            </a:extLst>
          </p:cNvPr>
          <p:cNvPicPr>
            <a:picLocks noChangeAspect="1"/>
          </p:cNvPicPr>
          <p:nvPr/>
        </p:nvPicPr>
        <p:blipFill rotWithShape="1">
          <a:blip r:embed="rId6"/>
          <a:srcRect l="24651" r="-562" b="34960"/>
          <a:stretch/>
        </p:blipFill>
        <p:spPr>
          <a:xfrm>
            <a:off x="741660" y="2161849"/>
            <a:ext cx="849227" cy="1347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Technologies</a:t>
            </a:r>
            <a:endParaRPr/>
          </a:p>
        </p:txBody>
      </p:sp>
      <p:pic>
        <p:nvPicPr>
          <p:cNvPr id="136" name="Google Shape;136;p19"/>
          <p:cNvPicPr preferRelativeResize="0"/>
          <p:nvPr/>
        </p:nvPicPr>
        <p:blipFill>
          <a:blip r:embed="rId3">
            <a:alphaModFix/>
          </a:blip>
          <a:stretch>
            <a:fillRect/>
          </a:stretch>
        </p:blipFill>
        <p:spPr>
          <a:xfrm>
            <a:off x="2456225" y="1673275"/>
            <a:ext cx="1371372" cy="707399"/>
          </a:xfrm>
          <a:prstGeom prst="rect">
            <a:avLst/>
          </a:prstGeom>
          <a:noFill/>
          <a:ln>
            <a:noFill/>
          </a:ln>
        </p:spPr>
      </p:pic>
      <p:pic>
        <p:nvPicPr>
          <p:cNvPr id="137" name="Google Shape;137;p19"/>
          <p:cNvPicPr preferRelativeResize="0"/>
          <p:nvPr/>
        </p:nvPicPr>
        <p:blipFill>
          <a:blip r:embed="rId4">
            <a:alphaModFix/>
          </a:blip>
          <a:stretch>
            <a:fillRect/>
          </a:stretch>
        </p:blipFill>
        <p:spPr>
          <a:xfrm>
            <a:off x="527450" y="1673275"/>
            <a:ext cx="1613086" cy="707400"/>
          </a:xfrm>
          <a:prstGeom prst="rect">
            <a:avLst/>
          </a:prstGeom>
          <a:noFill/>
          <a:ln>
            <a:noFill/>
          </a:ln>
        </p:spPr>
      </p:pic>
      <p:pic>
        <p:nvPicPr>
          <p:cNvPr id="138" name="Google Shape;138;p19"/>
          <p:cNvPicPr preferRelativeResize="0"/>
          <p:nvPr/>
        </p:nvPicPr>
        <p:blipFill>
          <a:blip r:embed="rId5">
            <a:alphaModFix/>
          </a:blip>
          <a:stretch>
            <a:fillRect/>
          </a:stretch>
        </p:blipFill>
        <p:spPr>
          <a:xfrm>
            <a:off x="2054075" y="2901525"/>
            <a:ext cx="1613076" cy="816621"/>
          </a:xfrm>
          <a:prstGeom prst="rect">
            <a:avLst/>
          </a:prstGeom>
          <a:noFill/>
          <a:ln>
            <a:noFill/>
          </a:ln>
        </p:spPr>
      </p:pic>
      <p:pic>
        <p:nvPicPr>
          <p:cNvPr id="139" name="Google Shape;139;p19"/>
          <p:cNvPicPr preferRelativeResize="0"/>
          <p:nvPr/>
        </p:nvPicPr>
        <p:blipFill>
          <a:blip r:embed="rId6">
            <a:alphaModFix/>
          </a:blip>
          <a:stretch>
            <a:fillRect/>
          </a:stretch>
        </p:blipFill>
        <p:spPr>
          <a:xfrm>
            <a:off x="648023" y="2901533"/>
            <a:ext cx="964425" cy="886117"/>
          </a:xfrm>
          <a:prstGeom prst="rect">
            <a:avLst/>
          </a:prstGeom>
          <a:noFill/>
          <a:ln>
            <a:noFill/>
          </a:ln>
        </p:spPr>
      </p:pic>
      <p:pic>
        <p:nvPicPr>
          <p:cNvPr id="140" name="Google Shape;140;p19"/>
          <p:cNvPicPr preferRelativeResize="0"/>
          <p:nvPr/>
        </p:nvPicPr>
        <p:blipFill>
          <a:blip r:embed="rId7">
            <a:alphaModFix/>
          </a:blip>
          <a:stretch>
            <a:fillRect/>
          </a:stretch>
        </p:blipFill>
        <p:spPr>
          <a:xfrm>
            <a:off x="5359623" y="1845425"/>
            <a:ext cx="1203451" cy="1203451"/>
          </a:xfrm>
          <a:prstGeom prst="rect">
            <a:avLst/>
          </a:prstGeom>
          <a:noFill/>
          <a:ln>
            <a:noFill/>
          </a:ln>
        </p:spPr>
      </p:pic>
      <p:pic>
        <p:nvPicPr>
          <p:cNvPr id="141" name="Google Shape;141;p19"/>
          <p:cNvPicPr preferRelativeResize="0"/>
          <p:nvPr/>
        </p:nvPicPr>
        <p:blipFill>
          <a:blip r:embed="rId8">
            <a:alphaModFix/>
          </a:blip>
          <a:stretch>
            <a:fillRect/>
          </a:stretch>
        </p:blipFill>
        <p:spPr>
          <a:xfrm>
            <a:off x="7023550" y="1845425"/>
            <a:ext cx="1128150" cy="1128150"/>
          </a:xfrm>
          <a:prstGeom prst="rect">
            <a:avLst/>
          </a:prstGeom>
          <a:noFill/>
          <a:ln>
            <a:noFill/>
          </a:ln>
        </p:spPr>
      </p:pic>
      <p:sp>
        <p:nvSpPr>
          <p:cNvPr id="142" name="Google Shape;142;p19"/>
          <p:cNvSpPr txBox="1"/>
          <p:nvPr/>
        </p:nvSpPr>
        <p:spPr>
          <a:xfrm>
            <a:off x="7018725" y="3134325"/>
            <a:ext cx="12591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Retrofit</a:t>
            </a:r>
            <a:endParaRPr>
              <a:latin typeface="Open Sans"/>
              <a:ea typeface="Open Sans"/>
              <a:cs typeface="Open Sans"/>
              <a:sym typeface="Open Sans"/>
            </a:endParaRPr>
          </a:p>
        </p:txBody>
      </p:sp>
      <p:sp>
        <p:nvSpPr>
          <p:cNvPr id="143" name="Google Shape;143;p19"/>
          <p:cNvSpPr txBox="1"/>
          <p:nvPr/>
        </p:nvSpPr>
        <p:spPr>
          <a:xfrm>
            <a:off x="5276275" y="3134325"/>
            <a:ext cx="15279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Android Studio</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47200" y="845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Realisation  | </a:t>
            </a:r>
            <a:r>
              <a:rPr lang="en-GB" sz="1800">
                <a:solidFill>
                  <a:srgbClr val="7F6000"/>
                </a:solidFill>
              </a:rPr>
              <a:t>  </a:t>
            </a:r>
            <a:r>
              <a:rPr lang="en-GB" sz="2400">
                <a:solidFill>
                  <a:srgbClr val="6D9EEB"/>
                </a:solidFill>
              </a:rPr>
              <a:t>Authentication</a:t>
            </a:r>
            <a:endParaRPr sz="2400">
              <a:solidFill>
                <a:srgbClr val="6D9EEB"/>
              </a:solidFill>
            </a:endParaRPr>
          </a:p>
        </p:txBody>
      </p:sp>
      <p:sp>
        <p:nvSpPr>
          <p:cNvPr id="155" name="Google Shape;155;p21"/>
          <p:cNvSpPr txBox="1">
            <a:spLocks noGrp="1"/>
          </p:cNvSpPr>
          <p:nvPr>
            <p:ph type="body" idx="1"/>
          </p:nvPr>
        </p:nvSpPr>
        <p:spPr>
          <a:xfrm>
            <a:off x="665175" y="900313"/>
            <a:ext cx="1576800" cy="42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Register</a:t>
            </a:r>
            <a:endParaRPr/>
          </a:p>
          <a:p>
            <a:pPr marL="0" lvl="0" indent="0" algn="l" rtl="0">
              <a:spcBef>
                <a:spcPts val="1600"/>
              </a:spcBef>
              <a:spcAft>
                <a:spcPts val="1600"/>
              </a:spcAft>
              <a:buNone/>
            </a:pPr>
            <a:endParaRPr/>
          </a:p>
        </p:txBody>
      </p:sp>
      <p:pic>
        <p:nvPicPr>
          <p:cNvPr id="156" name="Google Shape;156;p21"/>
          <p:cNvPicPr preferRelativeResize="0"/>
          <p:nvPr/>
        </p:nvPicPr>
        <p:blipFill>
          <a:blip r:embed="rId3">
            <a:alphaModFix/>
          </a:blip>
          <a:stretch>
            <a:fillRect/>
          </a:stretch>
        </p:blipFill>
        <p:spPr>
          <a:xfrm>
            <a:off x="550175" y="1433225"/>
            <a:ext cx="1806800" cy="3410525"/>
          </a:xfrm>
          <a:prstGeom prst="rect">
            <a:avLst/>
          </a:prstGeom>
          <a:noFill/>
          <a:ln>
            <a:noFill/>
          </a:ln>
        </p:spPr>
      </p:pic>
      <p:pic>
        <p:nvPicPr>
          <p:cNvPr id="157" name="Google Shape;157;p21"/>
          <p:cNvPicPr preferRelativeResize="0"/>
          <p:nvPr/>
        </p:nvPicPr>
        <p:blipFill>
          <a:blip r:embed="rId4">
            <a:alphaModFix/>
          </a:blip>
          <a:stretch>
            <a:fillRect/>
          </a:stretch>
        </p:blipFill>
        <p:spPr>
          <a:xfrm>
            <a:off x="3046800" y="1433225"/>
            <a:ext cx="1938026" cy="3410525"/>
          </a:xfrm>
          <a:prstGeom prst="rect">
            <a:avLst/>
          </a:prstGeom>
          <a:noFill/>
          <a:ln>
            <a:noFill/>
          </a:ln>
        </p:spPr>
      </p:pic>
      <p:pic>
        <p:nvPicPr>
          <p:cNvPr id="158" name="Google Shape;158;p21"/>
          <p:cNvPicPr preferRelativeResize="0"/>
          <p:nvPr/>
        </p:nvPicPr>
        <p:blipFill>
          <a:blip r:embed="rId5">
            <a:alphaModFix/>
          </a:blip>
          <a:stretch>
            <a:fillRect/>
          </a:stretch>
        </p:blipFill>
        <p:spPr>
          <a:xfrm>
            <a:off x="5894279" y="1433225"/>
            <a:ext cx="1918420" cy="3410525"/>
          </a:xfrm>
          <a:prstGeom prst="rect">
            <a:avLst/>
          </a:prstGeom>
          <a:noFill/>
          <a:ln w="9525" cap="flat" cmpd="sng">
            <a:solidFill>
              <a:srgbClr val="CCCCCC"/>
            </a:solidFill>
            <a:prstDash val="solid"/>
            <a:round/>
            <a:headEnd type="none" w="sm" len="sm"/>
            <a:tailEnd type="none" w="sm" len="sm"/>
          </a:ln>
        </p:spPr>
      </p:pic>
      <p:sp>
        <p:nvSpPr>
          <p:cNvPr id="159" name="Google Shape;159;p21"/>
          <p:cNvSpPr txBox="1">
            <a:spLocks noGrp="1"/>
          </p:cNvSpPr>
          <p:nvPr>
            <p:ph type="body" idx="1"/>
          </p:nvPr>
        </p:nvSpPr>
        <p:spPr>
          <a:xfrm>
            <a:off x="2669863" y="932525"/>
            <a:ext cx="2691900" cy="42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Forgot password</a:t>
            </a:r>
            <a:endParaRPr/>
          </a:p>
          <a:p>
            <a:pPr marL="0" lvl="0" indent="0" algn="l" rtl="0">
              <a:spcBef>
                <a:spcPts val="1600"/>
              </a:spcBef>
              <a:spcAft>
                <a:spcPts val="1600"/>
              </a:spcAft>
              <a:buNone/>
            </a:pPr>
            <a:endParaRPr/>
          </a:p>
        </p:txBody>
      </p:sp>
      <p:sp>
        <p:nvSpPr>
          <p:cNvPr id="160" name="Google Shape;160;p21"/>
          <p:cNvSpPr txBox="1">
            <a:spLocks noGrp="1"/>
          </p:cNvSpPr>
          <p:nvPr>
            <p:ph type="body" idx="1"/>
          </p:nvPr>
        </p:nvSpPr>
        <p:spPr>
          <a:xfrm>
            <a:off x="5789675" y="932525"/>
            <a:ext cx="2691900" cy="42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Login</a:t>
            </a: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227575" y="845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Realisation | </a:t>
            </a:r>
            <a:r>
              <a:rPr lang="en-GB" sz="1800">
                <a:solidFill>
                  <a:srgbClr val="7F6000"/>
                </a:solidFill>
              </a:rPr>
              <a:t>  </a:t>
            </a:r>
            <a:r>
              <a:rPr lang="en-GB" sz="2400">
                <a:solidFill>
                  <a:srgbClr val="6D9EEB"/>
                </a:solidFill>
              </a:rPr>
              <a:t>Patient</a:t>
            </a:r>
            <a:endParaRPr/>
          </a:p>
          <a:p>
            <a:pPr marL="0" lvl="0" indent="0" algn="l" rtl="0">
              <a:spcBef>
                <a:spcPts val="0"/>
              </a:spcBef>
              <a:spcAft>
                <a:spcPts val="0"/>
              </a:spcAft>
              <a:buNone/>
            </a:pPr>
            <a:endParaRPr/>
          </a:p>
        </p:txBody>
      </p:sp>
      <p:sp>
        <p:nvSpPr>
          <p:cNvPr id="166" name="Google Shape;166;p22"/>
          <p:cNvSpPr txBox="1">
            <a:spLocks noGrp="1"/>
          </p:cNvSpPr>
          <p:nvPr>
            <p:ph type="body" idx="1"/>
          </p:nvPr>
        </p:nvSpPr>
        <p:spPr>
          <a:xfrm>
            <a:off x="3527463" y="4644600"/>
            <a:ext cx="1670700" cy="49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Calendar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67" name="Google Shape;167;p22"/>
          <p:cNvPicPr preferRelativeResize="0"/>
          <p:nvPr/>
        </p:nvPicPr>
        <p:blipFill>
          <a:blip r:embed="rId3">
            <a:alphaModFix/>
          </a:blip>
          <a:stretch>
            <a:fillRect/>
          </a:stretch>
        </p:blipFill>
        <p:spPr>
          <a:xfrm>
            <a:off x="3327625" y="1083923"/>
            <a:ext cx="2070376" cy="3666873"/>
          </a:xfrm>
          <a:prstGeom prst="rect">
            <a:avLst/>
          </a:prstGeom>
          <a:noFill/>
          <a:ln>
            <a:noFill/>
          </a:ln>
        </p:spPr>
      </p:pic>
      <p:pic>
        <p:nvPicPr>
          <p:cNvPr id="168" name="Google Shape;168;p22"/>
          <p:cNvPicPr preferRelativeResize="0"/>
          <p:nvPr/>
        </p:nvPicPr>
        <p:blipFill>
          <a:blip r:embed="rId4">
            <a:alphaModFix/>
          </a:blip>
          <a:stretch>
            <a:fillRect/>
          </a:stretch>
        </p:blipFill>
        <p:spPr>
          <a:xfrm>
            <a:off x="323525" y="1083925"/>
            <a:ext cx="1951125" cy="3454174"/>
          </a:xfrm>
          <a:prstGeom prst="rect">
            <a:avLst/>
          </a:prstGeom>
          <a:noFill/>
          <a:ln>
            <a:noFill/>
          </a:ln>
        </p:spPr>
      </p:pic>
      <p:sp>
        <p:nvSpPr>
          <p:cNvPr id="169" name="Google Shape;169;p22"/>
          <p:cNvSpPr txBox="1"/>
          <p:nvPr/>
        </p:nvSpPr>
        <p:spPr>
          <a:xfrm>
            <a:off x="161804" y="4538100"/>
            <a:ext cx="2919000" cy="498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Attack details</a:t>
            </a:r>
            <a:endParaRPr/>
          </a:p>
        </p:txBody>
      </p:sp>
      <p:cxnSp>
        <p:nvCxnSpPr>
          <p:cNvPr id="170" name="Google Shape;170;p22"/>
          <p:cNvCxnSpPr/>
          <p:nvPr/>
        </p:nvCxnSpPr>
        <p:spPr>
          <a:xfrm rot="10800000">
            <a:off x="2196625" y="2140250"/>
            <a:ext cx="1419900" cy="321600"/>
          </a:xfrm>
          <a:prstGeom prst="straightConnector1">
            <a:avLst/>
          </a:prstGeom>
          <a:noFill/>
          <a:ln w="38100" cap="flat" cmpd="sng">
            <a:solidFill>
              <a:schemeClr val="dk2"/>
            </a:solidFill>
            <a:prstDash val="solid"/>
            <a:round/>
            <a:headEnd type="none" w="med" len="med"/>
            <a:tailEnd type="stealth" w="med" len="med"/>
          </a:ln>
        </p:spPr>
      </p:cxnSp>
      <p:pic>
        <p:nvPicPr>
          <p:cNvPr id="171" name="Google Shape;171;p22"/>
          <p:cNvPicPr preferRelativeResize="0"/>
          <p:nvPr/>
        </p:nvPicPr>
        <p:blipFill>
          <a:blip r:embed="rId5">
            <a:alphaModFix/>
          </a:blip>
          <a:stretch>
            <a:fillRect/>
          </a:stretch>
        </p:blipFill>
        <p:spPr>
          <a:xfrm>
            <a:off x="6677800" y="342648"/>
            <a:ext cx="2070376" cy="3684796"/>
          </a:xfrm>
          <a:prstGeom prst="rect">
            <a:avLst/>
          </a:prstGeom>
          <a:noFill/>
          <a:ln>
            <a:noFill/>
          </a:ln>
        </p:spPr>
      </p:pic>
      <p:cxnSp>
        <p:nvCxnSpPr>
          <p:cNvPr id="172" name="Google Shape;172;p22"/>
          <p:cNvCxnSpPr/>
          <p:nvPr/>
        </p:nvCxnSpPr>
        <p:spPr>
          <a:xfrm rot="10800000" flipH="1">
            <a:off x="5264050" y="1647550"/>
            <a:ext cx="1406400" cy="2397600"/>
          </a:xfrm>
          <a:prstGeom prst="straightConnector1">
            <a:avLst/>
          </a:prstGeom>
          <a:noFill/>
          <a:ln w="38100" cap="flat" cmpd="sng">
            <a:solidFill>
              <a:schemeClr val="dk2"/>
            </a:solidFill>
            <a:prstDash val="solid"/>
            <a:round/>
            <a:headEnd type="none" w="med" len="med"/>
            <a:tailEnd type="stealth" w="med" len="med"/>
          </a:ln>
        </p:spPr>
      </p:cxnSp>
      <p:sp>
        <p:nvSpPr>
          <p:cNvPr id="173" name="Google Shape;173;p22"/>
          <p:cNvSpPr txBox="1"/>
          <p:nvPr/>
        </p:nvSpPr>
        <p:spPr>
          <a:xfrm>
            <a:off x="6957901" y="4045150"/>
            <a:ext cx="1882500" cy="498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New Attack</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Words>
  <Application>Microsoft Office PowerPoint</Application>
  <PresentationFormat>On-screen Show (16:9)</PresentationFormat>
  <Paragraphs>56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PT Sans Narrow</vt:lpstr>
      <vt:lpstr>Arial</vt:lpstr>
      <vt:lpstr>Open Sans</vt:lpstr>
      <vt:lpstr>Tropic</vt:lpstr>
      <vt:lpstr>Headache Android Application</vt:lpstr>
      <vt:lpstr>Context of Project</vt:lpstr>
      <vt:lpstr>Specifications</vt:lpstr>
      <vt:lpstr>Use Case </vt:lpstr>
      <vt:lpstr>DataBase</vt:lpstr>
      <vt:lpstr>Architecture</vt:lpstr>
      <vt:lpstr>Technologies</vt:lpstr>
      <vt:lpstr>Realisation  |   Authentication</vt:lpstr>
      <vt:lpstr>Realisation |   Patient </vt:lpstr>
      <vt:lpstr>Realisation |   Patient  </vt:lpstr>
      <vt:lpstr>Realisation |   Patient  </vt:lpstr>
      <vt:lpstr>Realisation |   Patient  </vt:lpstr>
      <vt:lpstr>Demonstration  |   Doctor </vt:lpstr>
      <vt:lpstr>Demonstration |   Doctor </vt:lpstr>
      <vt:lpstr>Headache Android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Headache Android Application</dc:title>
  <cp:lastModifiedBy>souad</cp:lastModifiedBy>
  <cp:revision>2</cp:revision>
  <dcterms:modified xsi:type="dcterms:W3CDTF">2019-07-30T09:07:40Z</dcterms:modified>
</cp:coreProperties>
</file>